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70"/>
    <p:sldId id="257" r:id="rId71"/>
    <p:sldId id="25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</p:sldIdLst>
  <p:sldSz cx="18288000" cy="10287000"/>
  <p:notesSz cx="6858000" cy="9144000"/>
  <p:embeddedFontLst>
    <p:embeddedFont>
      <p:font typeface="Peace Sans" charset="1" panose="0200050504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League Spartan" charset="1" panose="00000800000000000000"/>
      <p:regular r:id="rId11"/>
    </p:embeddedFont>
    <p:embeddedFont>
      <p:font typeface="Roboto" charset="1" panose="02000000000000000000"/>
      <p:regular r:id="rId12"/>
    </p:embeddedFont>
    <p:embeddedFont>
      <p:font typeface="Roboto Bold" charset="1" panose="02000000000000000000"/>
      <p:regular r:id="rId13"/>
    </p:embeddedFont>
    <p:embeddedFont>
      <p:font typeface="Roboto Italics" charset="1" panose="02000000000000000000"/>
      <p:regular r:id="rId14"/>
    </p:embeddedFont>
    <p:embeddedFont>
      <p:font typeface="Roboto Bold Italics" charset="1" panose="02000000000000000000"/>
      <p:regular r:id="rId15"/>
    </p:embeddedFont>
    <p:embeddedFont>
      <p:font typeface="Helios" charset="1" panose="020B0504020202020204"/>
      <p:regular r:id="rId16"/>
    </p:embeddedFont>
    <p:embeddedFont>
      <p:font typeface="Helios Bold" charset="1" panose="020B0704020202020204"/>
      <p:regular r:id="rId17"/>
    </p:embeddedFont>
    <p:embeddedFont>
      <p:font typeface="Helios Italics" charset="1" panose="020B0503020202090204"/>
      <p:regular r:id="rId18"/>
    </p:embeddedFont>
    <p:embeddedFont>
      <p:font typeface="Helios Bold Italics" charset="1" panose="020B0703020202090204"/>
      <p:regular r:id="rId19"/>
    </p:embeddedFont>
    <p:embeddedFont>
      <p:font typeface="Aleo" charset="1" panose="020F0502020204030203"/>
      <p:regular r:id="rId20"/>
    </p:embeddedFont>
    <p:embeddedFont>
      <p:font typeface="Aleo Bold" charset="1" panose="020F0802020204030203"/>
      <p:regular r:id="rId21"/>
    </p:embeddedFont>
    <p:embeddedFont>
      <p:font typeface="Aleo Italics" charset="1" panose="020F0502020204030203"/>
      <p:regular r:id="rId22"/>
    </p:embeddedFont>
    <p:embeddedFont>
      <p:font typeface="Aleo Bold Italics" charset="1" panose="020F0802020204030203"/>
      <p:regular r:id="rId23"/>
    </p:embeddedFont>
    <p:embeddedFont>
      <p:font typeface="Aleo Light" charset="1" panose="00000400000000000000"/>
      <p:regular r:id="rId24"/>
    </p:embeddedFont>
    <p:embeddedFont>
      <p:font typeface="Aleo Light Italics" charset="1" panose="00000400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Klein" charset="1" panose="02000503060000020004"/>
      <p:regular r:id="rId32"/>
    </p:embeddedFont>
    <p:embeddedFont>
      <p:font typeface="Klein Bold" charset="1" panose="02000503060000020004"/>
      <p:regular r:id="rId33"/>
    </p:embeddedFont>
    <p:embeddedFont>
      <p:font typeface="Klein Italics" charset="1" panose="02000503060000020004"/>
      <p:regular r:id="rId34"/>
    </p:embeddedFont>
    <p:embeddedFont>
      <p:font typeface="Klein Bold Italics" charset="1" panose="02000503060000020004"/>
      <p:regular r:id="rId35"/>
    </p:embeddedFont>
    <p:embeddedFont>
      <p:font typeface="Klein Thin" charset="1" panose="02000503060000020004"/>
      <p:regular r:id="rId36"/>
    </p:embeddedFont>
    <p:embeddedFont>
      <p:font typeface="Klein Thin Italics" charset="1" panose="02000503060000020004"/>
      <p:regular r:id="rId37"/>
    </p:embeddedFont>
    <p:embeddedFont>
      <p:font typeface="Klein Heavy" charset="1" panose="02000503060000020004"/>
      <p:regular r:id="rId38"/>
    </p:embeddedFont>
    <p:embeddedFont>
      <p:font typeface="Klein Heavy Italics" charset="1" panose="02000503060000020004"/>
      <p:regular r:id="rId39"/>
    </p:embeddedFont>
    <p:embeddedFont>
      <p:font typeface="Aileron" charset="1" panose="00000500000000000000"/>
      <p:regular r:id="rId40"/>
    </p:embeddedFont>
    <p:embeddedFont>
      <p:font typeface="Aileron Bold" charset="1" panose="00000800000000000000"/>
      <p:regular r:id="rId41"/>
    </p:embeddedFont>
    <p:embeddedFont>
      <p:font typeface="Aileron Italics" charset="1" panose="00000500000000000000"/>
      <p:regular r:id="rId42"/>
    </p:embeddedFont>
    <p:embeddedFont>
      <p:font typeface="Aileron Bold Italics" charset="1" panose="00000800000000000000"/>
      <p:regular r:id="rId43"/>
    </p:embeddedFont>
    <p:embeddedFont>
      <p:font typeface="Aileron Thin" charset="1" panose="00000300000000000000"/>
      <p:regular r:id="rId44"/>
    </p:embeddedFont>
    <p:embeddedFont>
      <p:font typeface="Aileron Thin Italics" charset="1" panose="00000300000000000000"/>
      <p:regular r:id="rId45"/>
    </p:embeddedFont>
    <p:embeddedFont>
      <p:font typeface="Aileron Light" charset="1" panose="00000400000000000000"/>
      <p:regular r:id="rId46"/>
    </p:embeddedFont>
    <p:embeddedFont>
      <p:font typeface="Aileron Light Italics" charset="1" panose="00000400000000000000"/>
      <p:regular r:id="rId47"/>
    </p:embeddedFont>
    <p:embeddedFont>
      <p:font typeface="Aileron Ultra-Bold" charset="1" panose="00000A00000000000000"/>
      <p:regular r:id="rId48"/>
    </p:embeddedFont>
    <p:embeddedFont>
      <p:font typeface="Aileron Ultra-Bold Italics" charset="1" panose="00000A00000000000000"/>
      <p:regular r:id="rId49"/>
    </p:embeddedFont>
    <p:embeddedFont>
      <p:font typeface="Aileron Heavy" charset="1" panose="00000A00000000000000"/>
      <p:regular r:id="rId50"/>
    </p:embeddedFont>
    <p:embeddedFont>
      <p:font typeface="Aileron Heavy Italics" charset="1" panose="00000A00000000000000"/>
      <p:regular r:id="rId51"/>
    </p:embeddedFont>
    <p:embeddedFont>
      <p:font typeface="Barlow" charset="1" panose="00000500000000000000"/>
      <p:regular r:id="rId52"/>
    </p:embeddedFont>
    <p:embeddedFont>
      <p:font typeface="Barlow Bold" charset="1" panose="00000800000000000000"/>
      <p:regular r:id="rId53"/>
    </p:embeddedFont>
    <p:embeddedFont>
      <p:font typeface="Barlow Italics" charset="1" panose="00000500000000000000"/>
      <p:regular r:id="rId54"/>
    </p:embeddedFont>
    <p:embeddedFont>
      <p:font typeface="Barlow Bold Italics" charset="1" panose="00000800000000000000"/>
      <p:regular r:id="rId55"/>
    </p:embeddedFont>
    <p:embeddedFont>
      <p:font typeface="Barlow Thin" charset="1" panose="00000300000000000000"/>
      <p:regular r:id="rId56"/>
    </p:embeddedFont>
    <p:embeddedFont>
      <p:font typeface="Barlow Thin Italics" charset="1" panose="00000300000000000000"/>
      <p:regular r:id="rId57"/>
    </p:embeddedFont>
    <p:embeddedFont>
      <p:font typeface="Barlow Extra-Light" charset="1" panose="00000300000000000000"/>
      <p:regular r:id="rId58"/>
    </p:embeddedFont>
    <p:embeddedFont>
      <p:font typeface="Barlow Extra-Light Italics" charset="1" panose="00000300000000000000"/>
      <p:regular r:id="rId59"/>
    </p:embeddedFont>
    <p:embeddedFont>
      <p:font typeface="Barlow Light" charset="1" panose="00000400000000000000"/>
      <p:regular r:id="rId60"/>
    </p:embeddedFont>
    <p:embeddedFont>
      <p:font typeface="Barlow Light Italics" charset="1" panose="00000400000000000000"/>
      <p:regular r:id="rId61"/>
    </p:embeddedFont>
    <p:embeddedFont>
      <p:font typeface="Barlow Medium" charset="1" panose="00000600000000000000"/>
      <p:regular r:id="rId62"/>
    </p:embeddedFont>
    <p:embeddedFont>
      <p:font typeface="Barlow Medium Italics" charset="1" panose="00000600000000000000"/>
      <p:regular r:id="rId63"/>
    </p:embeddedFont>
    <p:embeddedFont>
      <p:font typeface="Barlow Semi-Bold" charset="1" panose="00000700000000000000"/>
      <p:regular r:id="rId64"/>
    </p:embeddedFont>
    <p:embeddedFont>
      <p:font typeface="Barlow Semi-Bold Italics" charset="1" panose="00000700000000000000"/>
      <p:regular r:id="rId65"/>
    </p:embeddedFont>
    <p:embeddedFont>
      <p:font typeface="Barlow Ultra-Bold" charset="1" panose="00000900000000000000"/>
      <p:regular r:id="rId66"/>
    </p:embeddedFont>
    <p:embeddedFont>
      <p:font typeface="Barlow Ultra-Bold Italics" charset="1" panose="00000900000000000000"/>
      <p:regular r:id="rId67"/>
    </p:embeddedFont>
    <p:embeddedFont>
      <p:font typeface="Barlow Heavy" charset="1" panose="00000A00000000000000"/>
      <p:regular r:id="rId68"/>
    </p:embeddedFont>
    <p:embeddedFont>
      <p:font typeface="Barlow Heavy Italics" charset="1" panose="00000A0000000000000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slides/slide1.xml" Type="http://schemas.openxmlformats.org/officeDocument/2006/relationships/slide"/><Relationship Id="rId71" Target="slides/slide2.xml" Type="http://schemas.openxmlformats.org/officeDocument/2006/relationships/slide"/><Relationship Id="rId72" Target="slides/slide3.xml" Type="http://schemas.openxmlformats.org/officeDocument/2006/relationships/slide"/><Relationship Id="rId73" Target="slides/slide4.xml" Type="http://schemas.openxmlformats.org/officeDocument/2006/relationships/slide"/><Relationship Id="rId74" Target="slides/slide5.xml" Type="http://schemas.openxmlformats.org/officeDocument/2006/relationships/slide"/><Relationship Id="rId75" Target="slides/slide6.xml" Type="http://schemas.openxmlformats.org/officeDocument/2006/relationships/slide"/><Relationship Id="rId76" Target="slides/slide7.xml" Type="http://schemas.openxmlformats.org/officeDocument/2006/relationships/slide"/><Relationship Id="rId77" Target="slides/slide8.xml" Type="http://schemas.openxmlformats.org/officeDocument/2006/relationships/slide"/><Relationship Id="rId78" Target="slides/slide9.xml" Type="http://schemas.openxmlformats.org/officeDocument/2006/relationships/slide"/><Relationship Id="rId79" Target="slides/slide10.xml" Type="http://schemas.openxmlformats.org/officeDocument/2006/relationships/slide"/><Relationship Id="rId8" Target="fonts/font8.fntdata" Type="http://schemas.openxmlformats.org/officeDocument/2006/relationships/font"/><Relationship Id="rId80" Target="slides/slide11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https://open.canada.ca/data/en/dataset/1eb9eba7-71d1-4b30-9fb1-30cbdab7e63a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https://public.tableau.com/views/MotorVehicleAccidentsGroup1/Cover?:language=en-US&amp;:display_count=n&amp;:origin=viz_share_link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2" Target="../media/image27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7711" y="2225723"/>
            <a:ext cx="1247257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7078" y="-1117422"/>
            <a:ext cx="19737395" cy="1204552"/>
            <a:chOff x="0" y="0"/>
            <a:chExt cx="26316527" cy="160607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85725"/>
              <a:ext cx="26316527" cy="9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31738"/>
              <a:ext cx="26316527" cy="574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5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235818" y="8136608"/>
            <a:ext cx="3070669" cy="3086100"/>
          </a:xfrm>
          <a:custGeom>
            <a:avLst/>
            <a:gdLst/>
            <a:ahLst/>
            <a:cxnLst/>
            <a:rect r="r" b="b" t="t" l="l"/>
            <a:pathLst>
              <a:path h="3086100" w="3070669">
                <a:moveTo>
                  <a:pt x="0" y="0"/>
                </a:moveTo>
                <a:lnTo>
                  <a:pt x="3070670" y="0"/>
                </a:lnTo>
                <a:lnTo>
                  <a:pt x="307067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64804" y="7145971"/>
            <a:ext cx="1025171" cy="1536360"/>
          </a:xfrm>
          <a:custGeom>
            <a:avLst/>
            <a:gdLst/>
            <a:ahLst/>
            <a:cxnLst/>
            <a:rect r="r" b="b" t="t" l="l"/>
            <a:pathLst>
              <a:path h="1536360" w="1025171">
                <a:moveTo>
                  <a:pt x="0" y="0"/>
                </a:moveTo>
                <a:lnTo>
                  <a:pt x="1025170" y="0"/>
                </a:lnTo>
                <a:lnTo>
                  <a:pt x="1025170" y="1536360"/>
                </a:lnTo>
                <a:lnTo>
                  <a:pt x="0" y="1536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07826" y="7005953"/>
            <a:ext cx="3736502" cy="5347409"/>
          </a:xfrm>
          <a:custGeom>
            <a:avLst/>
            <a:gdLst/>
            <a:ahLst/>
            <a:cxnLst/>
            <a:rect r="r" b="b" t="t" l="l"/>
            <a:pathLst>
              <a:path h="5347409" w="3736502">
                <a:moveTo>
                  <a:pt x="0" y="0"/>
                </a:moveTo>
                <a:lnTo>
                  <a:pt x="3736502" y="0"/>
                </a:lnTo>
                <a:lnTo>
                  <a:pt x="3736502" y="5347409"/>
                </a:lnTo>
                <a:lnTo>
                  <a:pt x="0" y="5347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6416" y="6810444"/>
            <a:ext cx="716775" cy="1691649"/>
          </a:xfrm>
          <a:custGeom>
            <a:avLst/>
            <a:gdLst/>
            <a:ahLst/>
            <a:cxnLst/>
            <a:rect r="r" b="b" t="t" l="l"/>
            <a:pathLst>
              <a:path h="1691649" w="716775">
                <a:moveTo>
                  <a:pt x="0" y="0"/>
                </a:moveTo>
                <a:lnTo>
                  <a:pt x="716775" y="0"/>
                </a:lnTo>
                <a:lnTo>
                  <a:pt x="716775" y="1691650"/>
                </a:lnTo>
                <a:lnTo>
                  <a:pt x="0" y="1691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98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7078" y="-1117422"/>
            <a:ext cx="19737395" cy="8740421"/>
            <a:chOff x="0" y="0"/>
            <a:chExt cx="26316527" cy="1165389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095670"/>
              <a:ext cx="26316527" cy="955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32"/>
                </a:lnSpc>
              </a:pPr>
              <a:r>
                <a:rPr lang="en-US" sz="13832">
                  <a:solidFill>
                    <a:srgbClr val="D5B690"/>
                  </a:solidFill>
                  <a:latin typeface="Peace Sans"/>
                </a:rPr>
                <a:t>NATIONAL COLLISION DATABASE </a:t>
              </a:r>
            </a:p>
            <a:p>
              <a:pPr algn="ctr">
                <a:lnSpc>
                  <a:spcPts val="13832"/>
                </a:lnSpc>
              </a:pPr>
              <a:r>
                <a:rPr lang="en-US" sz="13832">
                  <a:solidFill>
                    <a:srgbClr val="D5B690"/>
                  </a:solidFill>
                  <a:latin typeface="Peace Sans"/>
                </a:rPr>
                <a:t>          ALYSIS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26316527" cy="9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3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31738"/>
              <a:ext cx="26316527" cy="574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52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43655" y="7283474"/>
            <a:ext cx="8115300" cy="2270501"/>
            <a:chOff x="0" y="0"/>
            <a:chExt cx="10820400" cy="302733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10820400" cy="2076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119"/>
                </a:lnSpc>
              </a:pPr>
              <a:r>
                <a:rPr lang="en-US" sz="5099">
                  <a:solidFill>
                    <a:srgbClr val="FFFFFF"/>
                  </a:solidFill>
                  <a:latin typeface="Klein Bold"/>
                </a:rPr>
                <a:t>Capstone Project</a:t>
              </a:r>
            </a:p>
            <a:p>
              <a:pPr algn="r">
                <a:lnSpc>
                  <a:spcPts val="6119"/>
                </a:lnSpc>
              </a:pPr>
              <a:r>
                <a:rPr lang="en-US" sz="5099">
                  <a:solidFill>
                    <a:srgbClr val="FFFFFF"/>
                  </a:solidFill>
                  <a:latin typeface="Klein Bold"/>
                </a:rPr>
                <a:t>Group 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03858"/>
              <a:ext cx="10498974" cy="723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 Bold"/>
                </a:rPr>
                <a:t>Group 1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2370558">
            <a:off x="6840664" y="5112272"/>
            <a:ext cx="250884" cy="246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72"/>
              </a:lnSpc>
              <a:spcBef>
                <a:spcPct val="0"/>
              </a:spcBef>
            </a:pPr>
            <a:r>
              <a:rPr lang="en-US" sz="14480">
                <a:solidFill>
                  <a:srgbClr val="D5B690"/>
                </a:solidFill>
                <a:latin typeface="Peace Sans"/>
              </a:rPr>
              <a:t>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2998055">
            <a:off x="6867776" y="6875229"/>
            <a:ext cx="1235445" cy="765976"/>
          </a:xfrm>
          <a:custGeom>
            <a:avLst/>
            <a:gdLst/>
            <a:ahLst/>
            <a:cxnLst/>
            <a:rect r="r" b="b" t="t" l="l"/>
            <a:pathLst>
              <a:path h="765976" w="1235445">
                <a:moveTo>
                  <a:pt x="0" y="0"/>
                </a:moveTo>
                <a:lnTo>
                  <a:pt x="1235445" y="0"/>
                </a:lnTo>
                <a:lnTo>
                  <a:pt x="1235445" y="765976"/>
                </a:lnTo>
                <a:lnTo>
                  <a:pt x="0" y="76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312893">
            <a:off x="2844791" y="7102466"/>
            <a:ext cx="5021618" cy="2632518"/>
          </a:xfrm>
          <a:custGeom>
            <a:avLst/>
            <a:gdLst/>
            <a:ahLst/>
            <a:cxnLst/>
            <a:rect r="r" b="b" t="t" l="l"/>
            <a:pathLst>
              <a:path h="2632518" w="5021618">
                <a:moveTo>
                  <a:pt x="0" y="0"/>
                </a:moveTo>
                <a:lnTo>
                  <a:pt x="5021618" y="0"/>
                </a:lnTo>
                <a:lnTo>
                  <a:pt x="5021618" y="2632518"/>
                </a:lnTo>
                <a:lnTo>
                  <a:pt x="0" y="2632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6683104" y="-3498132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8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-1076050" y="905754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8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57078" y="-241146"/>
            <a:ext cx="19737395" cy="1204552"/>
            <a:chOff x="0" y="0"/>
            <a:chExt cx="26316527" cy="160607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85725"/>
              <a:ext cx="26316527" cy="904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43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031738"/>
              <a:ext cx="26316527" cy="574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52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817029" y="6777174"/>
            <a:ext cx="716775" cy="1691649"/>
          </a:xfrm>
          <a:custGeom>
            <a:avLst/>
            <a:gdLst/>
            <a:ahLst/>
            <a:cxnLst/>
            <a:rect r="r" b="b" t="t" l="l"/>
            <a:pathLst>
              <a:path h="1691649" w="716775">
                <a:moveTo>
                  <a:pt x="0" y="0"/>
                </a:moveTo>
                <a:lnTo>
                  <a:pt x="716776" y="0"/>
                </a:lnTo>
                <a:lnTo>
                  <a:pt x="716776" y="1691649"/>
                </a:lnTo>
                <a:lnTo>
                  <a:pt x="0" y="1691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398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-3443950">
            <a:off x="4225303" y="5922314"/>
            <a:ext cx="265356" cy="262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42"/>
              </a:lnSpc>
              <a:spcBef>
                <a:spcPct val="0"/>
              </a:spcBef>
            </a:pPr>
            <a:r>
              <a:rPr lang="en-US" sz="15315">
                <a:solidFill>
                  <a:srgbClr val="D5B690"/>
                </a:solidFill>
                <a:latin typeface="Peace Sans"/>
              </a:rPr>
              <a:t>A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-2998055">
            <a:off x="4121298" y="6457827"/>
            <a:ext cx="721003" cy="447022"/>
          </a:xfrm>
          <a:custGeom>
            <a:avLst/>
            <a:gdLst/>
            <a:ahLst/>
            <a:cxnLst/>
            <a:rect r="r" b="b" t="t" l="l"/>
            <a:pathLst>
              <a:path h="447022" w="721003">
                <a:moveTo>
                  <a:pt x="0" y="0"/>
                </a:moveTo>
                <a:lnTo>
                  <a:pt x="721003" y="0"/>
                </a:lnTo>
                <a:lnTo>
                  <a:pt x="721003" y="447023"/>
                </a:lnTo>
                <a:lnTo>
                  <a:pt x="0" y="4470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2998055">
            <a:off x="5124564" y="6877624"/>
            <a:ext cx="721003" cy="447022"/>
          </a:xfrm>
          <a:custGeom>
            <a:avLst/>
            <a:gdLst/>
            <a:ahLst/>
            <a:cxnLst/>
            <a:rect r="r" b="b" t="t" l="l"/>
            <a:pathLst>
              <a:path h="447022" w="721003">
                <a:moveTo>
                  <a:pt x="0" y="0"/>
                </a:moveTo>
                <a:lnTo>
                  <a:pt x="721003" y="0"/>
                </a:lnTo>
                <a:lnTo>
                  <a:pt x="721003" y="447022"/>
                </a:lnTo>
                <a:lnTo>
                  <a:pt x="0" y="447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58788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816593" cy="45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98037" y="8717958"/>
            <a:ext cx="7377171" cy="1271204"/>
          </a:xfrm>
          <a:custGeom>
            <a:avLst/>
            <a:gdLst/>
            <a:ahLst/>
            <a:cxnLst/>
            <a:rect r="r" b="b" t="t" l="l"/>
            <a:pathLst>
              <a:path h="1271204" w="7377171">
                <a:moveTo>
                  <a:pt x="0" y="0"/>
                </a:moveTo>
                <a:lnTo>
                  <a:pt x="7377171" y="0"/>
                </a:lnTo>
                <a:lnTo>
                  <a:pt x="7377171" y="1271204"/>
                </a:lnTo>
                <a:lnTo>
                  <a:pt x="0" y="1271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5" t="-24712" r="-4405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65297" y="307969"/>
            <a:ext cx="17280339" cy="72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</a:pPr>
            <a:r>
              <a:rPr lang="en-US" sz="5000" spc="45">
                <a:solidFill>
                  <a:srgbClr val="FFDE59"/>
                </a:solidFill>
                <a:latin typeface="Roboto Bold"/>
              </a:rPr>
              <a:t>Future Work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35711"/>
            <a:ext cx="664044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1285381"/>
            <a:ext cx="17773650" cy="73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ileron Bold"/>
              </a:rPr>
              <a:t>Predictive Modeling Development:  </a:t>
            </a:r>
            <a:r>
              <a:rPr lang="en-US" sz="2199">
                <a:solidFill>
                  <a:srgbClr val="FFFFFF"/>
                </a:solidFill>
                <a:latin typeface="Aileron Bold"/>
              </a:rPr>
              <a:t> K Means Clustering for Identifying High Risk Scenarios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ML models can predict high-risk scenarios, allowing for proactive measures to prevent accidents and better prepare emergency services. K Means Clustering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ileron Bold"/>
              </a:rPr>
              <a:t>Time Series Analysis</a:t>
            </a:r>
            <a:r>
              <a:rPr lang="en-US" sz="2199">
                <a:solidFill>
                  <a:srgbClr val="FFFFFF"/>
                </a:solidFill>
                <a:latin typeface="Aileron Bold"/>
              </a:rPr>
              <a:t> for Trend Prediction and Prevention Strategies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K-Means Clustering for Identifying High-Risk Scenarios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Random Forests for Insightful Risk Factor Analysis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ileron Bold"/>
              </a:rPr>
              <a:t>Continual Data Analysis: </a:t>
            </a:r>
            <a:r>
              <a:rPr lang="en-US" sz="2199">
                <a:solidFill>
                  <a:srgbClr val="FFFFFF"/>
                </a:solidFill>
                <a:latin typeface="Aileron Bold"/>
              </a:rPr>
              <a:t>Update the model every 6 months, as data collection and analysis of accident reports to refine predictive models, ensuring they remain accurate and reflective of current trends.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DE59"/>
                </a:solidFill>
                <a:latin typeface="Aileron Bold"/>
              </a:rPr>
              <a:t>Collaborative Research Initiatives: 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Foster partnerships with academic and research institutions to explore advanced machine learning techniques for better understanding and mitigating road traffic collision risks.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Innovative Traffic Safety Technologies: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60172" y="2179372"/>
            <a:ext cx="19074503" cy="549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2"/>
              </a:lnSpc>
            </a:pPr>
            <a:r>
              <a:rPr lang="en-US" sz="10487">
                <a:solidFill>
                  <a:srgbClr val="29F12B"/>
                </a:solidFill>
                <a:latin typeface="Canva Sans Bold"/>
              </a:rPr>
              <a:t>Together, these measures pave the way towards safer roads and saved lives.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391595"/>
            <a:ext cx="5018895" cy="895941"/>
            <a:chOff x="0" y="0"/>
            <a:chExt cx="1321849" cy="2359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1849" cy="235968"/>
            </a:xfrm>
            <a:custGeom>
              <a:avLst/>
              <a:gdLst/>
              <a:ahLst/>
              <a:cxnLst/>
              <a:rect r="r" b="b" t="t" l="l"/>
              <a:pathLst>
                <a:path h="235968" w="1321849">
                  <a:moveTo>
                    <a:pt x="0" y="0"/>
                  </a:moveTo>
                  <a:lnTo>
                    <a:pt x="1321849" y="0"/>
                  </a:lnTo>
                  <a:lnTo>
                    <a:pt x="1321849" y="235968"/>
                  </a:lnTo>
                  <a:lnTo>
                    <a:pt x="0" y="235968"/>
                  </a:lnTo>
                  <a:close/>
                </a:path>
              </a:pathLst>
            </a:custGeom>
            <a:solidFill>
              <a:srgbClr val="9B1B2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321849" cy="30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299" strike="noStrike" u="none">
                  <a:solidFill>
                    <a:srgbClr val="F7F7F7"/>
                  </a:solidFill>
                  <a:latin typeface="Aileron Bold"/>
                </a:rPr>
                <a:t>Problem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8928" y="9391595"/>
            <a:ext cx="4358951" cy="977187"/>
            <a:chOff x="0" y="0"/>
            <a:chExt cx="1148036" cy="257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8036" cy="257366"/>
            </a:xfrm>
            <a:custGeom>
              <a:avLst/>
              <a:gdLst/>
              <a:ahLst/>
              <a:cxnLst/>
              <a:rect r="r" b="b" t="t" l="l"/>
              <a:pathLst>
                <a:path h="257366" w="1148036">
                  <a:moveTo>
                    <a:pt x="0" y="0"/>
                  </a:moveTo>
                  <a:lnTo>
                    <a:pt x="1148036" y="0"/>
                  </a:lnTo>
                  <a:lnTo>
                    <a:pt x="1148036" y="257366"/>
                  </a:lnTo>
                  <a:lnTo>
                    <a:pt x="0" y="257366"/>
                  </a:lnTo>
                  <a:close/>
                </a:path>
              </a:pathLst>
            </a:custGeom>
            <a:solidFill>
              <a:srgbClr val="9B1B2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148036" cy="324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299" strike="noStrike" u="none">
                  <a:solidFill>
                    <a:srgbClr val="F7F7F7"/>
                  </a:solidFill>
                  <a:latin typeface="Aileron Bold"/>
                </a:rPr>
                <a:t>Action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92570" y="9391595"/>
            <a:ext cx="4084636" cy="895941"/>
            <a:chOff x="0" y="0"/>
            <a:chExt cx="1075789" cy="2359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5789" cy="235968"/>
            </a:xfrm>
            <a:custGeom>
              <a:avLst/>
              <a:gdLst/>
              <a:ahLst/>
              <a:cxnLst/>
              <a:rect r="r" b="b" t="t" l="l"/>
              <a:pathLst>
                <a:path h="235968" w="1075789">
                  <a:moveTo>
                    <a:pt x="0" y="0"/>
                  </a:moveTo>
                  <a:lnTo>
                    <a:pt x="1075789" y="0"/>
                  </a:lnTo>
                  <a:lnTo>
                    <a:pt x="1075789" y="235968"/>
                  </a:lnTo>
                  <a:lnTo>
                    <a:pt x="0" y="235968"/>
                  </a:lnTo>
                  <a:close/>
                </a:path>
              </a:pathLst>
            </a:custGeom>
            <a:solidFill>
              <a:srgbClr val="9B1B2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75789" cy="30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299" strike="noStrike" u="none">
                  <a:solidFill>
                    <a:srgbClr val="F7F7F7"/>
                  </a:solidFill>
                  <a:latin typeface="Aileron Bold"/>
                </a:rPr>
                <a:t>Solution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04252" y="9391595"/>
            <a:ext cx="5083748" cy="895941"/>
            <a:chOff x="0" y="0"/>
            <a:chExt cx="1338929" cy="2359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8929" cy="235968"/>
            </a:xfrm>
            <a:custGeom>
              <a:avLst/>
              <a:gdLst/>
              <a:ahLst/>
              <a:cxnLst/>
              <a:rect r="r" b="b" t="t" l="l"/>
              <a:pathLst>
                <a:path h="235968" w="1338929">
                  <a:moveTo>
                    <a:pt x="0" y="0"/>
                  </a:moveTo>
                  <a:lnTo>
                    <a:pt x="1338929" y="0"/>
                  </a:lnTo>
                  <a:lnTo>
                    <a:pt x="1338929" y="235968"/>
                  </a:lnTo>
                  <a:lnTo>
                    <a:pt x="0" y="235968"/>
                  </a:lnTo>
                  <a:close/>
                </a:path>
              </a:pathLst>
            </a:custGeom>
            <a:solidFill>
              <a:srgbClr val="9B1B2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338929" cy="30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49"/>
                </a:lnSpc>
                <a:spcBef>
                  <a:spcPct val="0"/>
                </a:spcBef>
              </a:pPr>
              <a:r>
                <a:rPr lang="en-US" sz="2299" strike="noStrike" u="none">
                  <a:solidFill>
                    <a:srgbClr val="F7F7F7"/>
                  </a:solidFill>
                  <a:latin typeface="Aileron Bold"/>
                </a:rPr>
                <a:t>Output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6677736" y="2715478"/>
            <a:ext cx="4726533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6677736" y="6810981"/>
            <a:ext cx="4726533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089314" y="3395321"/>
            <a:ext cx="0" cy="2716768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6014468" y="3414371"/>
            <a:ext cx="0" cy="272153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53656">
            <a:off x="5170108" y="2725003"/>
            <a:ext cx="1220568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5132082" y="1906275"/>
            <a:ext cx="19050" cy="847303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4391792" y="1921964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4434886" y="2753578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5194226" y="6791931"/>
            <a:ext cx="1196376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5175176" y="5963678"/>
            <a:ext cx="0" cy="839777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4415836" y="5979367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4434886" y="6815039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778414">
            <a:off x="11841765" y="6788168"/>
            <a:ext cx="1198728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13059531" y="5976881"/>
            <a:ext cx="0" cy="83410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13072685" y="5992571"/>
            <a:ext cx="1322869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13072685" y="6791931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745357">
            <a:off x="11841701" y="2705953"/>
            <a:ext cx="1198553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3059229" y="1868175"/>
            <a:ext cx="0" cy="885403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>
            <a:off x="13078279" y="1887225"/>
            <a:ext cx="1322869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>
            <a:off x="13059229" y="2721296"/>
            <a:ext cx="740290" cy="0"/>
          </a:xfrm>
          <a:prstGeom prst="line">
            <a:avLst/>
          </a:prstGeom>
          <a:ln cap="flat" w="38100">
            <a:solidFill>
              <a:srgbClr val="8A7D63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8969486" y="2636947"/>
            <a:ext cx="237206" cy="195163"/>
            <a:chOff x="0" y="0"/>
            <a:chExt cx="6184570" cy="508839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7F7F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>
            <a:grpSpLocks noChangeAspect="true"/>
          </p:cNvGrpSpPr>
          <p:nvPr/>
        </p:nvGrpSpPr>
        <p:grpSpPr>
          <a:xfrm rot="5493169">
            <a:off x="11970711" y="4656123"/>
            <a:ext cx="237206" cy="195163"/>
            <a:chOff x="0" y="0"/>
            <a:chExt cx="6184570" cy="508839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10728390">
            <a:off x="9001013" y="6705873"/>
            <a:ext cx="237206" cy="195163"/>
            <a:chOff x="0" y="0"/>
            <a:chExt cx="6184570" cy="508839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-5400000">
            <a:off x="5895865" y="4677774"/>
            <a:ext cx="237206" cy="195163"/>
            <a:chOff x="0" y="0"/>
            <a:chExt cx="6184570" cy="508839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2750917" y="2544200"/>
                  </a:moveTo>
                  <a:lnTo>
                    <a:pt x="0" y="5088399"/>
                  </a:lnTo>
                  <a:lnTo>
                    <a:pt x="3433653" y="5088399"/>
                  </a:lnTo>
                  <a:lnTo>
                    <a:pt x="6184570" y="2544200"/>
                  </a:lnTo>
                  <a:lnTo>
                    <a:pt x="3433653" y="0"/>
                  </a:lnTo>
                  <a:lnTo>
                    <a:pt x="0" y="0"/>
                  </a:lnTo>
                  <a:lnTo>
                    <a:pt x="2750917" y="254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7" id="47"/>
          <p:cNvSpPr/>
          <p:nvPr/>
        </p:nvSpPr>
        <p:spPr>
          <a:xfrm flipH="false" flipV="false" rot="0">
            <a:off x="826394" y="9611998"/>
            <a:ext cx="404613" cy="417665"/>
          </a:xfrm>
          <a:custGeom>
            <a:avLst/>
            <a:gdLst/>
            <a:ahLst/>
            <a:cxnLst/>
            <a:rect r="r" b="b" t="t" l="l"/>
            <a:pathLst>
              <a:path h="417665" w="404613">
                <a:moveTo>
                  <a:pt x="0" y="0"/>
                </a:moveTo>
                <a:lnTo>
                  <a:pt x="404612" y="0"/>
                </a:lnTo>
                <a:lnTo>
                  <a:pt x="404612" y="417665"/>
                </a:lnTo>
                <a:lnTo>
                  <a:pt x="0" y="4176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856502" y="9630781"/>
            <a:ext cx="469495" cy="476645"/>
          </a:xfrm>
          <a:custGeom>
            <a:avLst/>
            <a:gdLst/>
            <a:ahLst/>
            <a:cxnLst/>
            <a:rect r="r" b="b" t="t" l="l"/>
            <a:pathLst>
              <a:path h="476645" w="469495">
                <a:moveTo>
                  <a:pt x="0" y="0"/>
                </a:moveTo>
                <a:lnTo>
                  <a:pt x="469495" y="0"/>
                </a:lnTo>
                <a:lnTo>
                  <a:pt x="469495" y="476645"/>
                </a:lnTo>
                <a:lnTo>
                  <a:pt x="0" y="4766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4471754" y="9630781"/>
            <a:ext cx="395422" cy="380100"/>
          </a:xfrm>
          <a:custGeom>
            <a:avLst/>
            <a:gdLst/>
            <a:ahLst/>
            <a:cxnLst/>
            <a:rect r="r" b="b" t="t" l="l"/>
            <a:pathLst>
              <a:path h="380100" w="395422">
                <a:moveTo>
                  <a:pt x="0" y="0"/>
                </a:moveTo>
                <a:lnTo>
                  <a:pt x="395422" y="0"/>
                </a:lnTo>
                <a:lnTo>
                  <a:pt x="395422" y="380100"/>
                </a:lnTo>
                <a:lnTo>
                  <a:pt x="0" y="380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5972905" y="9630781"/>
            <a:ext cx="417696" cy="430212"/>
          </a:xfrm>
          <a:custGeom>
            <a:avLst/>
            <a:gdLst/>
            <a:ahLst/>
            <a:cxnLst/>
            <a:rect r="r" b="b" t="t" l="l"/>
            <a:pathLst>
              <a:path h="430212" w="417696">
                <a:moveTo>
                  <a:pt x="0" y="0"/>
                </a:moveTo>
                <a:lnTo>
                  <a:pt x="417697" y="0"/>
                </a:lnTo>
                <a:lnTo>
                  <a:pt x="417697" y="430212"/>
                </a:lnTo>
                <a:lnTo>
                  <a:pt x="0" y="4302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1" id="51"/>
          <p:cNvSpPr txBox="true"/>
          <p:nvPr/>
        </p:nvSpPr>
        <p:spPr>
          <a:xfrm rot="0">
            <a:off x="793295" y="2472455"/>
            <a:ext cx="4175633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Economic loss, human loss, trauma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76336" y="6638747"/>
            <a:ext cx="4115675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Reduced accidents, better emergency response,</a:t>
            </a:r>
          </a:p>
          <a:p>
            <a:pPr algn="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Improved Proactive  Measures</a:t>
            </a:r>
          </a:p>
          <a:p>
            <a:pPr algn="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Improved Reactive Measure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94167" y="4796362"/>
            <a:ext cx="3483543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Improved Road Safety and Emergency Preparedness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890622" y="2212422"/>
            <a:ext cx="4227336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Prevention and efficient emergency response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14456861" y="1443360"/>
            <a:ext cx="3661097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Need for Proactive and Reactive Measures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089200" y="6646273"/>
            <a:ext cx="4028758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Use of NCDB for predictive modeling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471754" y="5514740"/>
            <a:ext cx="3646204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Implementation of Data-Driven Strategies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26394" y="1518076"/>
            <a:ext cx="461834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ileron Bold"/>
              </a:rPr>
              <a:t>High Rate of Motor Vehicle Collisions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918491" y="4247432"/>
            <a:ext cx="4054426" cy="172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0"/>
              </a:lnSpc>
            </a:pPr>
            <a:r>
              <a:rPr lang="en-US" sz="4957" spc="158">
                <a:solidFill>
                  <a:srgbClr val="D52741"/>
                </a:solidFill>
                <a:latin typeface="Peace Sans"/>
              </a:rPr>
              <a:t>WHY THIS</a:t>
            </a:r>
          </a:p>
          <a:p>
            <a:pPr algn="ctr">
              <a:lnSpc>
                <a:spcPts val="6940"/>
              </a:lnSpc>
              <a:spcBef>
                <a:spcPct val="0"/>
              </a:spcBef>
            </a:pPr>
            <a:r>
              <a:rPr lang="en-US" sz="4957" spc="158">
                <a:solidFill>
                  <a:srgbClr val="D52741"/>
                </a:solidFill>
                <a:latin typeface="Peace Sans"/>
              </a:rPr>
              <a:t>ANALYSIS ?</a:t>
            </a:r>
          </a:p>
        </p:txBody>
      </p:sp>
      <p:grpSp>
        <p:nvGrpSpPr>
          <p:cNvPr name="Group 60" id="60"/>
          <p:cNvGrpSpPr/>
          <p:nvPr/>
        </p:nvGrpSpPr>
        <p:grpSpPr>
          <a:xfrm rot="0">
            <a:off x="5318051" y="2035636"/>
            <a:ext cx="1359685" cy="1359685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B79B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Freeform 63" id="63"/>
          <p:cNvSpPr/>
          <p:nvPr/>
        </p:nvSpPr>
        <p:spPr>
          <a:xfrm flipH="false" flipV="false" rot="0">
            <a:off x="5606075" y="2278739"/>
            <a:ext cx="783636" cy="808914"/>
          </a:xfrm>
          <a:custGeom>
            <a:avLst/>
            <a:gdLst/>
            <a:ahLst/>
            <a:cxnLst/>
            <a:rect r="r" b="b" t="t" l="l"/>
            <a:pathLst>
              <a:path h="808914" w="783636">
                <a:moveTo>
                  <a:pt x="0" y="0"/>
                </a:moveTo>
                <a:lnTo>
                  <a:pt x="783636" y="0"/>
                </a:lnTo>
                <a:lnTo>
                  <a:pt x="783636" y="808914"/>
                </a:lnTo>
                <a:lnTo>
                  <a:pt x="0" y="80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5318051" y="6023581"/>
            <a:ext cx="1359685" cy="1359685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B79B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63297" lIns="63297" bIns="63297" rIns="63297"/>
            <a:lstStyle/>
            <a:p>
              <a:pPr algn="ctr">
                <a:lnSpc>
                  <a:spcPts val="3738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5591616" y="6315797"/>
            <a:ext cx="790844" cy="760199"/>
          </a:xfrm>
          <a:custGeom>
            <a:avLst/>
            <a:gdLst/>
            <a:ahLst/>
            <a:cxnLst/>
            <a:rect r="r" b="b" t="t" l="l"/>
            <a:pathLst>
              <a:path h="760199" w="790844">
                <a:moveTo>
                  <a:pt x="0" y="0"/>
                </a:moveTo>
                <a:lnTo>
                  <a:pt x="790845" y="0"/>
                </a:lnTo>
                <a:lnTo>
                  <a:pt x="790845" y="760199"/>
                </a:lnTo>
                <a:lnTo>
                  <a:pt x="0" y="7601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8" id="68"/>
          <p:cNvGrpSpPr/>
          <p:nvPr/>
        </p:nvGrpSpPr>
        <p:grpSpPr>
          <a:xfrm rot="0">
            <a:off x="11404269" y="6131138"/>
            <a:ext cx="1359685" cy="1359685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B79B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63297" lIns="63297" bIns="63297" rIns="63297"/>
            <a:lstStyle/>
            <a:p>
              <a:pPr algn="ctr">
                <a:lnSpc>
                  <a:spcPts val="3738"/>
                </a:lnSpc>
              </a:pPr>
            </a:p>
          </p:txBody>
        </p:sp>
      </p:grpSp>
      <p:sp>
        <p:nvSpPr>
          <p:cNvPr name="Freeform 71" id="71"/>
          <p:cNvSpPr/>
          <p:nvPr/>
        </p:nvSpPr>
        <p:spPr>
          <a:xfrm flipH="false" flipV="false" rot="0">
            <a:off x="11648934" y="6377617"/>
            <a:ext cx="824194" cy="836745"/>
          </a:xfrm>
          <a:custGeom>
            <a:avLst/>
            <a:gdLst/>
            <a:ahLst/>
            <a:cxnLst/>
            <a:rect r="r" b="b" t="t" l="l"/>
            <a:pathLst>
              <a:path h="836745" w="824194">
                <a:moveTo>
                  <a:pt x="0" y="0"/>
                </a:moveTo>
                <a:lnTo>
                  <a:pt x="824195" y="0"/>
                </a:lnTo>
                <a:lnTo>
                  <a:pt x="824195" y="836745"/>
                </a:lnTo>
                <a:lnTo>
                  <a:pt x="0" y="8367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11404269" y="2054686"/>
            <a:ext cx="1359685" cy="1359685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6B79B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63297" lIns="63297" bIns="63297" rIns="63297"/>
            <a:lstStyle/>
            <a:p>
              <a:pPr algn="ctr">
                <a:lnSpc>
                  <a:spcPts val="3738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11695093" y="2333855"/>
            <a:ext cx="778035" cy="801347"/>
          </a:xfrm>
          <a:custGeom>
            <a:avLst/>
            <a:gdLst/>
            <a:ahLst/>
            <a:cxnLst/>
            <a:rect r="r" b="b" t="t" l="l"/>
            <a:pathLst>
              <a:path h="801347" w="778035">
                <a:moveTo>
                  <a:pt x="0" y="0"/>
                </a:moveTo>
                <a:lnTo>
                  <a:pt x="778036" y="0"/>
                </a:lnTo>
                <a:lnTo>
                  <a:pt x="778036" y="801347"/>
                </a:lnTo>
                <a:lnTo>
                  <a:pt x="0" y="801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25" r="0" b="-1507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5789" y="-1714500"/>
            <a:ext cx="4995205" cy="4114800"/>
          </a:xfrm>
          <a:custGeom>
            <a:avLst/>
            <a:gdLst/>
            <a:ahLst/>
            <a:cxnLst/>
            <a:rect r="r" b="b" t="t" l="l"/>
            <a:pathLst>
              <a:path h="4114800" w="4995205">
                <a:moveTo>
                  <a:pt x="0" y="0"/>
                </a:moveTo>
                <a:lnTo>
                  <a:pt x="4995204" y="0"/>
                </a:lnTo>
                <a:lnTo>
                  <a:pt x="4995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9735" y="1305736"/>
            <a:ext cx="1313277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League Spartan"/>
              </a:rPr>
              <a:t>Research Questions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5789" y="-2400300"/>
            <a:ext cx="4995205" cy="4114800"/>
          </a:xfrm>
          <a:custGeom>
            <a:avLst/>
            <a:gdLst/>
            <a:ahLst/>
            <a:cxnLst/>
            <a:rect r="r" b="b" t="t" l="l"/>
            <a:pathLst>
              <a:path h="4114800" w="4995205">
                <a:moveTo>
                  <a:pt x="0" y="0"/>
                </a:moveTo>
                <a:lnTo>
                  <a:pt x="4995204" y="0"/>
                </a:lnTo>
                <a:lnTo>
                  <a:pt x="4995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78107" y="-3224203"/>
            <a:ext cx="4995205" cy="4114800"/>
          </a:xfrm>
          <a:custGeom>
            <a:avLst/>
            <a:gdLst/>
            <a:ahLst/>
            <a:cxnLst/>
            <a:rect r="r" b="b" t="t" l="l"/>
            <a:pathLst>
              <a:path h="4114800" w="4995205">
                <a:moveTo>
                  <a:pt x="0" y="0"/>
                </a:moveTo>
                <a:lnTo>
                  <a:pt x="4995205" y="0"/>
                </a:lnTo>
                <a:lnTo>
                  <a:pt x="49952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14528219" y="70235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8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84854" y="3419658"/>
            <a:ext cx="1194598" cy="1194598"/>
          </a:xfrm>
          <a:custGeom>
            <a:avLst/>
            <a:gdLst/>
            <a:ahLst/>
            <a:cxnLst/>
            <a:rect r="r" b="b" t="t" l="l"/>
            <a:pathLst>
              <a:path h="1194598" w="1194598">
                <a:moveTo>
                  <a:pt x="0" y="0"/>
                </a:moveTo>
                <a:lnTo>
                  <a:pt x="1194598" y="0"/>
                </a:lnTo>
                <a:lnTo>
                  <a:pt x="1194598" y="1194598"/>
                </a:lnTo>
                <a:lnTo>
                  <a:pt x="0" y="1194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97009" y="3235349"/>
            <a:ext cx="1037627" cy="1378907"/>
          </a:xfrm>
          <a:custGeom>
            <a:avLst/>
            <a:gdLst/>
            <a:ahLst/>
            <a:cxnLst/>
            <a:rect r="r" b="b" t="t" l="l"/>
            <a:pathLst>
              <a:path h="1378907" w="1037627">
                <a:moveTo>
                  <a:pt x="0" y="0"/>
                </a:moveTo>
                <a:lnTo>
                  <a:pt x="1037627" y="0"/>
                </a:lnTo>
                <a:lnTo>
                  <a:pt x="1037627" y="1378907"/>
                </a:lnTo>
                <a:lnTo>
                  <a:pt x="0" y="13789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49286" y="3440442"/>
            <a:ext cx="1181197" cy="1173814"/>
          </a:xfrm>
          <a:custGeom>
            <a:avLst/>
            <a:gdLst/>
            <a:ahLst/>
            <a:cxnLst/>
            <a:rect r="r" b="b" t="t" l="l"/>
            <a:pathLst>
              <a:path h="1173814" w="1181197">
                <a:moveTo>
                  <a:pt x="0" y="0"/>
                </a:moveTo>
                <a:lnTo>
                  <a:pt x="1181197" y="0"/>
                </a:lnTo>
                <a:lnTo>
                  <a:pt x="1181197" y="1173814"/>
                </a:lnTo>
                <a:lnTo>
                  <a:pt x="0" y="11738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22641" y="3283676"/>
            <a:ext cx="869867" cy="1330580"/>
          </a:xfrm>
          <a:custGeom>
            <a:avLst/>
            <a:gdLst/>
            <a:ahLst/>
            <a:cxnLst/>
            <a:rect r="r" b="b" t="t" l="l"/>
            <a:pathLst>
              <a:path h="1330580" w="869867">
                <a:moveTo>
                  <a:pt x="0" y="0"/>
                </a:moveTo>
                <a:lnTo>
                  <a:pt x="869867" y="0"/>
                </a:lnTo>
                <a:lnTo>
                  <a:pt x="869867" y="1330580"/>
                </a:lnTo>
                <a:lnTo>
                  <a:pt x="0" y="1330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5177" y="5141595"/>
            <a:ext cx="3517557" cy="217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z="2199" spc="8">
                <a:solidFill>
                  <a:srgbClr val="F7F7F7"/>
                </a:solidFill>
                <a:latin typeface="Barlow Bold"/>
              </a:rPr>
              <a:t>Identify patterns and risk factors in road traffic collisions, thereby enabling the implementation of targeted preventive measures.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6584" y="5141595"/>
            <a:ext cx="3895707" cy="325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 spc="8" strike="noStrike" u="none">
                <a:solidFill>
                  <a:srgbClr val="F7F7F7"/>
                </a:solidFill>
                <a:latin typeface="Barlow Bold"/>
              </a:rPr>
              <a:t>To enhance the efficiency and effectiveness of first responders, including paramedics, firefighters, and police, through predictive modeling that anticipates high-risk scenarios and optimizes resource deployment.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3309" y="5141595"/>
            <a:ext cx="3936555" cy="362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spc="8">
                <a:solidFill>
                  <a:srgbClr val="F7F7F7"/>
                </a:solidFill>
                <a:latin typeface="Barlow Bold"/>
              </a:rPr>
              <a:t>M</a:t>
            </a:r>
            <a:r>
              <a:rPr lang="en-US" sz="2199" spc="8">
                <a:solidFill>
                  <a:srgbClr val="F7F7F7"/>
                </a:solidFill>
                <a:latin typeface="Barlow Bold"/>
              </a:rPr>
              <a:t>anage healthcare resources, ensuring immediate and adequate medical attention for accident victims by prioritizing emergency care and optimizing the use of medical facilities during peak accident times.</a:t>
            </a:r>
          </a:p>
          <a:p>
            <a:pPr algn="ctr" marL="0" indent="0" lvl="0">
              <a:lnSpc>
                <a:spcPts val="2859"/>
              </a:lnSpc>
            </a:pPr>
          </a:p>
          <a:p>
            <a:pPr algn="ctr" marL="0" indent="0" lvl="0">
              <a:lnSpc>
                <a:spcPts val="2859"/>
              </a:lnSpc>
            </a:pPr>
          </a:p>
          <a:p>
            <a:pPr algn="ctr" marL="0" indent="0" lvl="0">
              <a:lnSpc>
                <a:spcPts val="28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838474" y="5141595"/>
            <a:ext cx="3885342" cy="14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z="2199" spc="8">
                <a:solidFill>
                  <a:srgbClr val="F7F7F7"/>
                </a:solidFill>
                <a:latin typeface="Barlow Bold"/>
              </a:rPr>
              <a:t>Analysing the road surface, we could give awarness to the road authorities about the repair.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626880" y="2485384"/>
            <a:ext cx="21014530" cy="10872415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AutoShape 3" id="3"/>
          <p:cNvSpPr/>
          <p:nvPr/>
        </p:nvSpPr>
        <p:spPr>
          <a:xfrm rot="0">
            <a:off x="-2146150" y="2080297"/>
            <a:ext cx="21014530" cy="10872415"/>
          </a:xfrm>
          <a:prstGeom prst="rect">
            <a:avLst/>
          </a:prstGeom>
          <a:solidFill>
            <a:srgbClr val="8A7D63">
              <a:alpha val="28627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8789906" y="3123772"/>
            <a:ext cx="9142373" cy="633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5"/>
              </a:lnSpc>
              <a:spcBef>
                <a:spcPct val="0"/>
              </a:spcBef>
            </a:pPr>
            <a:r>
              <a:rPr lang="en-US" sz="2554" spc="81">
                <a:solidFill>
                  <a:srgbClr val="FFFFFF"/>
                </a:solidFill>
                <a:latin typeface="Roboto Bold"/>
              </a:rPr>
              <a:t>Data Preparation: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3" spc="69">
                <a:solidFill>
                  <a:srgbClr val="FFFFFF"/>
                </a:solidFill>
                <a:latin typeface="Roboto Bold"/>
              </a:rPr>
              <a:t>      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Cleaning and preprocessing using </a:t>
            </a:r>
            <a:r>
              <a:rPr lang="en-US" sz="2183" spc="69">
                <a:solidFill>
                  <a:srgbClr val="FFDE59"/>
                </a:solidFill>
                <a:latin typeface="Roboto"/>
              </a:rPr>
              <a:t>Python &amp; Excel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ts val="3575"/>
              </a:lnSpc>
              <a:spcBef>
                <a:spcPct val="0"/>
              </a:spcBef>
            </a:pPr>
          </a:p>
          <a:p>
            <a:pPr>
              <a:lnSpc>
                <a:spcPts val="3575"/>
              </a:lnSpc>
              <a:spcBef>
                <a:spcPct val="0"/>
              </a:spcBef>
            </a:pPr>
            <a:r>
              <a:rPr lang="en-US" sz="2554" spc="81">
                <a:solidFill>
                  <a:srgbClr val="FFFFFF"/>
                </a:solidFill>
                <a:latin typeface="Roboto Bold"/>
              </a:rPr>
              <a:t>Exploratory Data Analysis:</a:t>
            </a:r>
          </a:p>
          <a:p>
            <a:pPr>
              <a:lnSpc>
                <a:spcPts val="3575"/>
              </a:lnSpc>
              <a:spcBef>
                <a:spcPct val="0"/>
              </a:spcBef>
            </a:pPr>
            <a:r>
              <a:rPr lang="en-US" sz="2554" spc="81">
                <a:solidFill>
                  <a:srgbClr val="FFFFFF"/>
                </a:solidFill>
                <a:latin typeface="Roboto Bold"/>
              </a:rPr>
              <a:t>      </a:t>
            </a:r>
            <a:r>
              <a:rPr lang="en-US" sz="2554" spc="81">
                <a:solidFill>
                  <a:srgbClr val="FFFFFF"/>
                </a:solidFill>
                <a:latin typeface="Roboto"/>
              </a:rPr>
              <a:t>Conducted with </a:t>
            </a:r>
            <a:r>
              <a:rPr lang="en-US" sz="2554" spc="81">
                <a:solidFill>
                  <a:srgbClr val="FFDE59"/>
                </a:solidFill>
                <a:latin typeface="Roboto"/>
              </a:rPr>
              <a:t>Python </a:t>
            </a:r>
            <a:r>
              <a:rPr lang="en-US" sz="2554" spc="81">
                <a:solidFill>
                  <a:srgbClr val="FFFFFF"/>
                </a:solidFill>
                <a:latin typeface="Roboto"/>
              </a:rPr>
              <a:t>to analyze and summarize.</a:t>
            </a:r>
          </a:p>
          <a:p>
            <a:pPr>
              <a:lnSpc>
                <a:spcPts val="3575"/>
              </a:lnSpc>
              <a:spcBef>
                <a:spcPct val="0"/>
              </a:spcBef>
            </a:pPr>
          </a:p>
          <a:p>
            <a:pPr>
              <a:lnSpc>
                <a:spcPts val="3575"/>
              </a:lnSpc>
              <a:spcBef>
                <a:spcPct val="0"/>
              </a:spcBef>
            </a:pPr>
            <a:r>
              <a:rPr lang="en-US" sz="2554" spc="81">
                <a:solidFill>
                  <a:srgbClr val="FFFFFF"/>
                </a:solidFill>
                <a:latin typeface="Roboto Bold"/>
              </a:rPr>
              <a:t>Data Visualization: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3" spc="69">
                <a:solidFill>
                  <a:srgbClr val="FFFFFF"/>
                </a:solidFill>
                <a:latin typeface="Roboto Bold"/>
              </a:rPr>
              <a:t>       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Insights presented through</a:t>
            </a:r>
            <a:r>
              <a:rPr lang="en-US" sz="2183" spc="69">
                <a:solidFill>
                  <a:srgbClr val="FFDE59"/>
                </a:solidFill>
                <a:latin typeface="Roboto"/>
              </a:rPr>
              <a:t> Tableau &amp; Python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.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</a:p>
          <a:p>
            <a:pPr>
              <a:lnSpc>
                <a:spcPts val="3575"/>
              </a:lnSpc>
              <a:spcBef>
                <a:spcPct val="0"/>
              </a:spcBef>
            </a:pPr>
            <a:r>
              <a:rPr lang="en-US" sz="2554" spc="81">
                <a:solidFill>
                  <a:srgbClr val="FFFFFF"/>
                </a:solidFill>
                <a:latin typeface="Roboto Bold"/>
              </a:rPr>
              <a:t>Interpretation &amp; Validation: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3" spc="69">
                <a:solidFill>
                  <a:srgbClr val="FFFFFF"/>
                </a:solidFill>
                <a:latin typeface="Roboto Bold"/>
              </a:rPr>
              <a:t>      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Pattern identification with </a:t>
            </a:r>
            <a:r>
              <a:rPr lang="en-US" sz="2183" spc="69">
                <a:solidFill>
                  <a:srgbClr val="F6E294"/>
                </a:solidFill>
                <a:latin typeface="Roboto"/>
              </a:rPr>
              <a:t>graphs</a:t>
            </a:r>
            <a:r>
              <a:rPr lang="en-US" sz="2183" spc="69">
                <a:solidFill>
                  <a:srgbClr val="FFFFFF"/>
                </a:solidFill>
                <a:latin typeface="Roboto"/>
              </a:rPr>
              <a:t>.      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3" spc="69">
                <a:solidFill>
                  <a:srgbClr val="FFFFFF"/>
                </a:solidFill>
                <a:latin typeface="Roboto"/>
              </a:rPr>
              <a:t>      Ensuring analysis aligns with proposed objectives.</a:t>
            </a:r>
          </a:p>
          <a:p>
            <a:pPr>
              <a:lnSpc>
                <a:spcPts val="3630"/>
              </a:lnSpc>
              <a:spcBef>
                <a:spcPct val="0"/>
              </a:spcBef>
            </a:pPr>
          </a:p>
          <a:p>
            <a:pPr>
              <a:lnSpc>
                <a:spcPts val="3630"/>
              </a:lnSpc>
              <a:spcBef>
                <a:spcPct val="0"/>
              </a:spcBef>
            </a:pPr>
            <a:r>
              <a:rPr lang="en-US" sz="2593" spc="82">
                <a:solidFill>
                  <a:srgbClr val="FFFFFF"/>
                </a:solidFill>
                <a:latin typeface="Roboto Bold"/>
              </a:rPr>
              <a:t>Final Results:</a:t>
            </a:r>
          </a:p>
          <a:p>
            <a:pPr>
              <a:lnSpc>
                <a:spcPts val="3056"/>
              </a:lnSpc>
              <a:spcBef>
                <a:spcPct val="0"/>
              </a:spcBef>
            </a:pPr>
            <a:r>
              <a:rPr lang="en-US" sz="2183" spc="69">
                <a:solidFill>
                  <a:srgbClr val="FFFFFF"/>
                </a:solidFill>
                <a:latin typeface="Roboto Bold"/>
              </a:rPr>
              <a:t>      </a:t>
            </a:r>
            <a:r>
              <a:rPr lang="en-US" sz="2183" spc="69">
                <a:solidFill>
                  <a:srgbClr val="FFDE59"/>
                </a:solidFill>
                <a:latin typeface="Roboto"/>
              </a:rPr>
              <a:t>Tableau Dashboard, PowerPoint Presentation.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400000">
            <a:off x="16428378" y="665515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67769" y="509588"/>
            <a:ext cx="1638000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83"/>
              </a:lnSpc>
            </a:pPr>
            <a:r>
              <a:rPr lang="en-US" sz="6819">
                <a:solidFill>
                  <a:srgbClr val="FFFFFF"/>
                </a:solidFill>
                <a:latin typeface="League Spartan"/>
              </a:rPr>
              <a:t>DATASET &amp;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873" y="3600972"/>
            <a:ext cx="8676441" cy="497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 Bold"/>
              </a:rPr>
              <a:t>Objective &amp; </a:t>
            </a:r>
            <a:r>
              <a:rPr lang="en-US" sz="2233" spc="71">
                <a:solidFill>
                  <a:srgbClr val="FFFFFF"/>
                </a:solidFill>
                <a:latin typeface="Roboto Bold"/>
              </a:rPr>
              <a:t>Data Types: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Ana</a:t>
            </a:r>
            <a:r>
              <a:rPr lang="en-US" sz="2233" spc="71">
                <a:solidFill>
                  <a:srgbClr val="FFFFFF"/>
                </a:solidFill>
                <a:latin typeface="Roboto"/>
              </a:rPr>
              <a:t>lyze collision severity using a dataset of</a:t>
            </a:r>
            <a:r>
              <a:rPr lang="en-US" sz="2233" spc="71">
                <a:solidFill>
                  <a:srgbClr val="FFDE59"/>
                </a:solidFill>
                <a:latin typeface="Roboto"/>
              </a:rPr>
              <a:t> 6.9 million records.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Quantitative data for robust numerical analysis.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 Bold"/>
              </a:rPr>
              <a:t>Data Source &amp; Coverage: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Sourced from </a:t>
            </a:r>
            <a:r>
              <a:rPr lang="en-US" sz="2233" spc="71">
                <a:solidFill>
                  <a:srgbClr val="FFDE59"/>
                </a:solidFill>
                <a:latin typeface="Roboto"/>
              </a:rPr>
              <a:t>Canada Open Data Portal </a:t>
            </a:r>
            <a:r>
              <a:rPr lang="en-US" sz="2233" spc="71">
                <a:solidFill>
                  <a:srgbClr val="FFFFFF"/>
                </a:solidFill>
                <a:latin typeface="Roboto"/>
              </a:rPr>
              <a:t>(</a:t>
            </a:r>
            <a:r>
              <a:rPr lang="en-US" sz="2233" spc="71" u="sng">
                <a:solidFill>
                  <a:srgbClr val="FFFFFF"/>
                </a:solidFill>
                <a:latin typeface="Roboto"/>
                <a:hlinkClick r:id="rId4" tooltip="https://open.canada.ca/data/en/dataset/1eb9eba7-71d1-4b30-9fb1-30cbdab7e63a"/>
              </a:rPr>
              <a:t>Open.Canada.ca</a:t>
            </a:r>
            <a:r>
              <a:rPr lang="en-US" sz="2233" spc="71">
                <a:solidFill>
                  <a:srgbClr val="FFFFFF"/>
                </a:solidFill>
                <a:latin typeface="Roboto"/>
              </a:rPr>
              <a:t>).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Spans over a significant period for comprehensive trend analysis</a:t>
            </a:r>
            <a:r>
              <a:rPr lang="en-US" sz="2233" spc="71">
                <a:solidFill>
                  <a:srgbClr val="FFFFFF"/>
                </a:solidFill>
                <a:latin typeface="Roboto Bold"/>
              </a:rPr>
              <a:t>.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 Bold"/>
              </a:rPr>
              <a:t>Data Attributes &amp; Integrity: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Key variables: </a:t>
            </a:r>
            <a:r>
              <a:rPr lang="en-US" sz="2233" spc="71">
                <a:solidFill>
                  <a:srgbClr val="FFDE59"/>
                </a:solidFill>
                <a:latin typeface="Roboto"/>
              </a:rPr>
              <a:t>vehicle type, safety precautions, time, environmental conditions, involved parties.</a:t>
            </a:r>
          </a:p>
          <a:p>
            <a:pPr>
              <a:lnSpc>
                <a:spcPts val="3126"/>
              </a:lnSpc>
            </a:pPr>
            <a:r>
              <a:rPr lang="en-US" sz="2233" spc="71">
                <a:solidFill>
                  <a:srgbClr val="FFFFFF"/>
                </a:solidFill>
                <a:latin typeface="Roboto"/>
              </a:rPr>
              <a:t>High-quality data with minimal missing/inconsistent entries.</a:t>
            </a:r>
          </a:p>
          <a:p>
            <a:pPr>
              <a:lnSpc>
                <a:spcPts val="2214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4311" y="3629043"/>
            <a:ext cx="11171159" cy="640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6"/>
              </a:lnSpc>
            </a:pPr>
            <a:r>
              <a:rPr lang="en-US" sz="8855">
                <a:solidFill>
                  <a:srgbClr val="D52741"/>
                </a:solidFill>
                <a:latin typeface="Roboto Bold"/>
              </a:rPr>
              <a:t>6,913,204</a:t>
            </a:r>
          </a:p>
          <a:p>
            <a:pPr algn="ctr">
              <a:lnSpc>
                <a:spcPts val="7986"/>
              </a:lnSpc>
            </a:pPr>
            <a:r>
              <a:rPr lang="en-US" sz="6655">
                <a:solidFill>
                  <a:srgbClr val="D52741"/>
                </a:solidFill>
                <a:latin typeface="Roboto Bold"/>
              </a:rPr>
              <a:t> </a:t>
            </a:r>
            <a:r>
              <a:rPr lang="en-US" sz="6655">
                <a:solidFill>
                  <a:srgbClr val="F7F7F7"/>
                </a:solidFill>
                <a:latin typeface="Roboto Bold"/>
              </a:rPr>
              <a:t>Accidents Reported</a:t>
            </a:r>
          </a:p>
          <a:p>
            <a:pPr algn="ctr">
              <a:lnSpc>
                <a:spcPts val="7986"/>
              </a:lnSpc>
            </a:pPr>
          </a:p>
          <a:p>
            <a:pPr algn="ctr">
              <a:lnSpc>
                <a:spcPts val="7986"/>
              </a:lnSpc>
            </a:pPr>
            <a:r>
              <a:rPr lang="en-US" sz="6655">
                <a:solidFill>
                  <a:srgbClr val="FFFFFF"/>
                </a:solidFill>
                <a:latin typeface="Roboto Bold"/>
              </a:rPr>
              <a:t>Fatality</a:t>
            </a:r>
            <a:r>
              <a:rPr lang="en-US" sz="6655">
                <a:solidFill>
                  <a:srgbClr val="D52741"/>
                </a:solidFill>
                <a:latin typeface="Roboto Bold"/>
              </a:rPr>
              <a:t> 46,735</a:t>
            </a:r>
          </a:p>
          <a:p>
            <a:pPr algn="ctr">
              <a:lnSpc>
                <a:spcPts val="7986"/>
              </a:lnSpc>
            </a:pPr>
            <a:r>
              <a:rPr lang="en-US" sz="6655">
                <a:solidFill>
                  <a:srgbClr val="FFFFFF"/>
                </a:solidFill>
                <a:latin typeface="Roboto Bold"/>
              </a:rPr>
              <a:t>Injured</a:t>
            </a:r>
            <a:r>
              <a:rPr lang="en-US" sz="6655">
                <a:solidFill>
                  <a:srgbClr val="D52741"/>
                </a:solidFill>
                <a:latin typeface="Roboto Bold"/>
              </a:rPr>
              <a:t> 3,617,076</a:t>
            </a:r>
          </a:p>
          <a:p>
            <a:pPr algn="ctr">
              <a:lnSpc>
                <a:spcPts val="7986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15905" y="4344557"/>
            <a:ext cx="4182770" cy="4114800"/>
          </a:xfrm>
          <a:custGeom>
            <a:avLst/>
            <a:gdLst/>
            <a:ahLst/>
            <a:cxnLst/>
            <a:rect r="r" b="b" t="t" l="l"/>
            <a:pathLst>
              <a:path h="4114800" w="418277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18062">
            <a:off x="2752925" y="7912068"/>
            <a:ext cx="942694" cy="1477156"/>
          </a:xfrm>
          <a:custGeom>
            <a:avLst/>
            <a:gdLst/>
            <a:ahLst/>
            <a:cxnLst/>
            <a:rect r="r" b="b" t="t" l="l"/>
            <a:pathLst>
              <a:path h="1477156" w="942694">
                <a:moveTo>
                  <a:pt x="0" y="0"/>
                </a:moveTo>
                <a:lnTo>
                  <a:pt x="942694" y="0"/>
                </a:lnTo>
                <a:lnTo>
                  <a:pt x="942694" y="1477155"/>
                </a:lnTo>
                <a:lnTo>
                  <a:pt x="0" y="1477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9" tooltip="https://public.tableau.com/views/MotorVehicleAccidentsGroup1/Cover?:language=en-US&amp;:display_count=n&amp;:origin=viz_share_link"/>
          </p:cNvPr>
          <p:cNvSpPr/>
          <p:nvPr/>
        </p:nvSpPr>
        <p:spPr>
          <a:xfrm flipH="false" flipV="false" rot="0">
            <a:off x="15234995" y="6915277"/>
            <a:ext cx="1575592" cy="1544080"/>
          </a:xfrm>
          <a:custGeom>
            <a:avLst/>
            <a:gdLst/>
            <a:ahLst/>
            <a:cxnLst/>
            <a:rect r="r" b="b" t="t" l="l"/>
            <a:pathLst>
              <a:path h="1544080" w="1575592">
                <a:moveTo>
                  <a:pt x="0" y="0"/>
                </a:moveTo>
                <a:lnTo>
                  <a:pt x="1575592" y="0"/>
                </a:lnTo>
                <a:lnTo>
                  <a:pt x="1575592" y="1544080"/>
                </a:lnTo>
                <a:lnTo>
                  <a:pt x="0" y="15440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8675" y="2562243"/>
            <a:ext cx="1028243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6"/>
              </a:lnSpc>
              <a:spcBef>
                <a:spcPct val="0"/>
              </a:spcBef>
            </a:pPr>
            <a:r>
              <a:rPr lang="en-US" sz="7047" spc="352">
                <a:solidFill>
                  <a:srgbClr val="FFFFFF"/>
                </a:solidFill>
                <a:latin typeface="Roboto Bold"/>
              </a:rPr>
              <a:t>Between  2000 to 2019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43630" y="773631"/>
            <a:ext cx="10992521" cy="109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2"/>
              </a:lnSpc>
            </a:pPr>
            <a:r>
              <a:rPr lang="en-US" sz="8122" spc="243">
                <a:solidFill>
                  <a:srgbClr val="FFFFFF"/>
                </a:solidFill>
                <a:latin typeface="Roboto Bold"/>
              </a:rPr>
              <a:t>EVERY LIFE MATTERS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25" r="0" b="-1507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739936" y="0"/>
            <a:ext cx="10979230" cy="10287000"/>
            <a:chOff x="0" y="0"/>
            <a:chExt cx="28916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16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1649">
                  <a:moveTo>
                    <a:pt x="0" y="0"/>
                  </a:moveTo>
                  <a:lnTo>
                    <a:pt x="2891649" y="0"/>
                  </a:lnTo>
                  <a:lnTo>
                    <a:pt x="28916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891649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808672">
            <a:off x="8036375" y="-438150"/>
            <a:ext cx="1668239" cy="111633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AutoShape 7" id="7"/>
          <p:cNvSpPr/>
          <p:nvPr/>
        </p:nvSpPr>
        <p:spPr>
          <a:xfrm rot="0">
            <a:off x="7732155" y="3676650"/>
            <a:ext cx="1668239" cy="111633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0297128" y="2335985"/>
            <a:ext cx="1059799" cy="1059799"/>
          </a:xfrm>
          <a:custGeom>
            <a:avLst/>
            <a:gdLst/>
            <a:ahLst/>
            <a:cxnLst/>
            <a:rect r="r" b="b" t="t" l="l"/>
            <a:pathLst>
              <a:path h="1059799" w="1059799">
                <a:moveTo>
                  <a:pt x="0" y="0"/>
                </a:moveTo>
                <a:lnTo>
                  <a:pt x="1059799" y="0"/>
                </a:lnTo>
                <a:lnTo>
                  <a:pt x="1059799" y="1059799"/>
                </a:lnTo>
                <a:lnTo>
                  <a:pt x="0" y="10597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97128" y="4296139"/>
            <a:ext cx="925142" cy="925142"/>
          </a:xfrm>
          <a:custGeom>
            <a:avLst/>
            <a:gdLst/>
            <a:ahLst/>
            <a:cxnLst/>
            <a:rect r="r" b="b" t="t" l="l"/>
            <a:pathLst>
              <a:path h="925142" w="925142">
                <a:moveTo>
                  <a:pt x="0" y="0"/>
                </a:moveTo>
                <a:lnTo>
                  <a:pt x="925142" y="0"/>
                </a:lnTo>
                <a:lnTo>
                  <a:pt x="925142" y="925142"/>
                </a:lnTo>
                <a:lnTo>
                  <a:pt x="0" y="925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452656" y="6920915"/>
            <a:ext cx="819597" cy="806279"/>
          </a:xfrm>
          <a:custGeom>
            <a:avLst/>
            <a:gdLst/>
            <a:ahLst/>
            <a:cxnLst/>
            <a:rect r="r" b="b" t="t" l="l"/>
            <a:pathLst>
              <a:path h="806279" w="819597">
                <a:moveTo>
                  <a:pt x="0" y="0"/>
                </a:moveTo>
                <a:lnTo>
                  <a:pt x="819597" y="0"/>
                </a:lnTo>
                <a:lnTo>
                  <a:pt x="819597" y="806279"/>
                </a:lnTo>
                <a:lnTo>
                  <a:pt x="0" y="8062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64681" y="5591851"/>
            <a:ext cx="957589" cy="957589"/>
          </a:xfrm>
          <a:custGeom>
            <a:avLst/>
            <a:gdLst/>
            <a:ahLst/>
            <a:cxnLst/>
            <a:rect r="r" b="b" t="t" l="l"/>
            <a:pathLst>
              <a:path h="957589" w="957589">
                <a:moveTo>
                  <a:pt x="0" y="0"/>
                </a:moveTo>
                <a:lnTo>
                  <a:pt x="957589" y="0"/>
                </a:lnTo>
                <a:lnTo>
                  <a:pt x="957589" y="957589"/>
                </a:lnTo>
                <a:lnTo>
                  <a:pt x="0" y="9575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7733" y="3114814"/>
            <a:ext cx="7782830" cy="47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397454" y="1678622"/>
            <a:ext cx="8473040" cy="698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8"/>
              </a:lnSpc>
              <a:spcBef>
                <a:spcPct val="0"/>
              </a:spcBef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Yearly Trend: A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decreasing trend in accidents 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from 2000 to 2019 may reflect improved safety measures or reporting changes.</a:t>
            </a:r>
          </a:p>
          <a:p>
            <a:pPr>
              <a:lnSpc>
                <a:spcPts val="3698"/>
              </a:lnSpc>
              <a:spcBef>
                <a:spcPct val="0"/>
              </a:spcBef>
            </a:pPr>
          </a:p>
          <a:p>
            <a:pPr>
              <a:lnSpc>
                <a:spcPts val="3698"/>
              </a:lnSpc>
              <a:spcBef>
                <a:spcPct val="0"/>
              </a:spcBef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Monthly Peaks: Higher accident rates in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January, July, and October 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may be due to seasonal driving conditions and travel habits.</a:t>
            </a:r>
          </a:p>
          <a:p>
            <a:pPr>
              <a:lnSpc>
                <a:spcPts val="3698"/>
              </a:lnSpc>
              <a:spcBef>
                <a:spcPct val="0"/>
              </a:spcBef>
            </a:pPr>
          </a:p>
          <a:p>
            <a:pPr>
              <a:lnSpc>
                <a:spcPts val="3698"/>
              </a:lnSpc>
              <a:spcBef>
                <a:spcPct val="0"/>
              </a:spcBef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Weekly Highs: More accidents on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Thursdays and Fridays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 could be linked to increased travel and changes in driving behavior near weekends.</a:t>
            </a:r>
          </a:p>
          <a:p>
            <a:pPr>
              <a:lnSpc>
                <a:spcPts val="3698"/>
              </a:lnSpc>
              <a:spcBef>
                <a:spcPct val="0"/>
              </a:spcBef>
            </a:pPr>
          </a:p>
          <a:p>
            <a:pPr>
              <a:lnSpc>
                <a:spcPts val="3698"/>
              </a:lnSpc>
              <a:spcBef>
                <a:spcPct val="0"/>
              </a:spcBef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Hourly Spike: A rise in accidents from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3 PM to 8 PM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 coincides with the evening rush hour and diminishing daylight.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40044" y="1976164"/>
            <a:ext cx="6592429" cy="457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18">
                <a:solidFill>
                  <a:srgbClr val="EF5241"/>
                </a:solidFill>
                <a:latin typeface="League Spartan"/>
              </a:rPr>
              <a:t>January, July, and October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18">
                <a:solidFill>
                  <a:srgbClr val="EF5241"/>
                </a:solidFill>
                <a:latin typeface="League Spartan"/>
              </a:rPr>
              <a:t>Thursdays and Fridays 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 spc="118">
                <a:solidFill>
                  <a:srgbClr val="EF5241"/>
                </a:solidFill>
                <a:latin typeface="League Spartan"/>
              </a:rPr>
              <a:t>3 PM to 8 PM</a:t>
            </a:r>
          </a:p>
          <a:p>
            <a:pPr>
              <a:lnSpc>
                <a:spcPts val="5179"/>
              </a:lnSpc>
              <a:spcBef>
                <a:spcPct val="0"/>
              </a:spcBef>
            </a:pPr>
          </a:p>
          <a:p>
            <a:pPr>
              <a:lnSpc>
                <a:spcPts val="517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1778018" y="7097267"/>
            <a:ext cx="5481282" cy="6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pc="118" strike="noStrike" u="none">
                <a:solidFill>
                  <a:srgbClr val="EF5241"/>
                </a:solidFill>
                <a:latin typeface="League Spartan"/>
              </a:rPr>
              <a:t>Male 56.07%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771991"/>
            <a:ext cx="6486623" cy="131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 spc="120">
                <a:solidFill>
                  <a:srgbClr val="FFFFFF"/>
                </a:solidFill>
                <a:latin typeface="Barlow Bold"/>
              </a:rPr>
              <a:t>Analyzing the Key Trend</a:t>
            </a:r>
          </a:p>
          <a:p>
            <a:pPr algn="ctr">
              <a:lnSpc>
                <a:spcPts val="5276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540044" y="5722345"/>
            <a:ext cx="6592429" cy="6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pc="118">
                <a:solidFill>
                  <a:srgbClr val="EF5241"/>
                </a:solidFill>
                <a:latin typeface="League Spartan"/>
              </a:rPr>
              <a:t>21 Yr to 30 Yrs - 22%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14851" y="0"/>
            <a:ext cx="13051964" cy="12078474"/>
          </a:xfrm>
          <a:custGeom>
            <a:avLst/>
            <a:gdLst/>
            <a:ahLst/>
            <a:cxnLst/>
            <a:rect r="r" b="b" t="t" l="l"/>
            <a:pathLst>
              <a:path h="12078474" w="13051964">
                <a:moveTo>
                  <a:pt x="0" y="0"/>
                </a:moveTo>
                <a:lnTo>
                  <a:pt x="13051964" y="0"/>
                </a:lnTo>
                <a:lnTo>
                  <a:pt x="13051964" y="12078474"/>
                </a:lnTo>
                <a:lnTo>
                  <a:pt x="0" y="1207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812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6860021" y="0"/>
            <a:ext cx="16235792" cy="102870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-21453518" y="-10123538"/>
            <a:ext cx="22728351" cy="24373567"/>
          </a:xfrm>
          <a:custGeom>
            <a:avLst/>
            <a:gdLst/>
            <a:ahLst/>
            <a:cxnLst/>
            <a:rect r="r" b="b" t="t" l="l"/>
            <a:pathLst>
              <a:path h="24373567" w="22728351">
                <a:moveTo>
                  <a:pt x="0" y="0"/>
                </a:moveTo>
                <a:lnTo>
                  <a:pt x="22728351" y="0"/>
                </a:lnTo>
                <a:lnTo>
                  <a:pt x="22728351" y="24373567"/>
                </a:lnTo>
                <a:lnTo>
                  <a:pt x="0" y="2437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14017245" y="9005133"/>
            <a:ext cx="31306835" cy="11270461"/>
          </a:xfrm>
          <a:custGeom>
            <a:avLst/>
            <a:gdLst/>
            <a:ahLst/>
            <a:cxnLst/>
            <a:rect r="r" b="b" t="t" l="l"/>
            <a:pathLst>
              <a:path h="11270461" w="31306835">
                <a:moveTo>
                  <a:pt x="0" y="0"/>
                </a:moveTo>
                <a:lnTo>
                  <a:pt x="31306835" y="0"/>
                </a:lnTo>
                <a:lnTo>
                  <a:pt x="31306835" y="11270460"/>
                </a:lnTo>
                <a:lnTo>
                  <a:pt x="0" y="11270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5575" y="4361898"/>
            <a:ext cx="7057298" cy="119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7"/>
              </a:lnSpc>
            </a:pPr>
            <a:r>
              <a:rPr lang="en-US" sz="4188" spc="37">
                <a:solidFill>
                  <a:srgbClr val="FFFFFF"/>
                </a:solidFill>
                <a:latin typeface="Roboto Bold"/>
              </a:rPr>
              <a:t>External Factors</a:t>
            </a:r>
          </a:p>
          <a:p>
            <a:pPr>
              <a:lnSpc>
                <a:spcPts val="460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012873" y="1662444"/>
            <a:ext cx="9466473" cy="698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2"/>
              </a:lnSpc>
            </a:pPr>
            <a:r>
              <a:rPr lang="en-US" sz="2947" spc="26">
                <a:solidFill>
                  <a:srgbClr val="FFFFFF"/>
                </a:solidFill>
                <a:latin typeface="Roboto Bold"/>
              </a:rPr>
              <a:t>The majority of accidents occur under </a:t>
            </a:r>
            <a:r>
              <a:rPr lang="en-US" sz="2947" spc="26">
                <a:solidFill>
                  <a:srgbClr val="FFDE59"/>
                </a:solidFill>
                <a:latin typeface="Roboto Bold"/>
              </a:rPr>
              <a:t>clear and sunny conditions on dry, straight, and level roads at intersections.</a:t>
            </a:r>
          </a:p>
          <a:p>
            <a:pPr>
              <a:lnSpc>
                <a:spcPts val="3242"/>
              </a:lnSpc>
            </a:pPr>
          </a:p>
          <a:p>
            <a:pPr>
              <a:lnSpc>
                <a:spcPts val="3242"/>
              </a:lnSpc>
            </a:pPr>
            <a:r>
              <a:rPr lang="en-US" sz="2947" spc="26">
                <a:solidFill>
                  <a:srgbClr val="FFFFFF"/>
                </a:solidFill>
                <a:latin typeface="Roboto Bold"/>
              </a:rPr>
              <a:t>Accidents predominantly happen at </a:t>
            </a:r>
            <a:r>
              <a:rPr lang="en-US" sz="2947" spc="26">
                <a:solidFill>
                  <a:srgbClr val="FFDE59"/>
                </a:solidFill>
                <a:latin typeface="Roboto Bold"/>
              </a:rPr>
              <a:t>intersections on straight roads without traffic controls.</a:t>
            </a:r>
          </a:p>
          <a:p>
            <a:pPr>
              <a:lnSpc>
                <a:spcPts val="3242"/>
              </a:lnSpc>
            </a:pPr>
          </a:p>
          <a:p>
            <a:pPr>
              <a:lnSpc>
                <a:spcPts val="3242"/>
              </a:lnSpc>
            </a:pPr>
            <a:r>
              <a:rPr lang="en-US" sz="2947" spc="26">
                <a:solidFill>
                  <a:srgbClr val="FFFFFF"/>
                </a:solidFill>
                <a:latin typeface="Roboto Bold"/>
              </a:rPr>
              <a:t>Areas </a:t>
            </a:r>
            <a:r>
              <a:rPr lang="en-US" sz="2947" spc="26">
                <a:solidFill>
                  <a:srgbClr val="FFDE59"/>
                </a:solidFill>
                <a:latin typeface="Roboto Bold"/>
              </a:rPr>
              <a:t>without traffic controls,</a:t>
            </a:r>
            <a:r>
              <a:rPr lang="en-US" sz="2947" spc="26">
                <a:solidFill>
                  <a:srgbClr val="FFFFFF"/>
                </a:solidFill>
                <a:latin typeface="Roboto Bold"/>
              </a:rPr>
              <a:t> especially non-intersections, experience the highest number of accidents, with a significant spike at</a:t>
            </a:r>
            <a:r>
              <a:rPr lang="en-US" sz="2947" spc="26">
                <a:solidFill>
                  <a:srgbClr val="FFDE59"/>
                </a:solidFill>
                <a:latin typeface="Roboto Bold"/>
              </a:rPr>
              <a:t> intersections featuring parking and on curved roads.</a:t>
            </a:r>
          </a:p>
          <a:p>
            <a:pPr>
              <a:lnSpc>
                <a:spcPts val="3242"/>
              </a:lnSpc>
            </a:pPr>
          </a:p>
          <a:p>
            <a:pPr>
              <a:lnSpc>
                <a:spcPts val="3242"/>
              </a:lnSpc>
            </a:pPr>
            <a:r>
              <a:rPr lang="en-US" sz="2947" spc="26">
                <a:solidFill>
                  <a:srgbClr val="FFFFFF"/>
                </a:solidFill>
                <a:latin typeface="Roboto Bold"/>
              </a:rPr>
              <a:t>A lack of traffic control is commonly associated with a higher incidence of accidents.</a:t>
            </a:r>
          </a:p>
          <a:p>
            <a:pPr>
              <a:lnSpc>
                <a:spcPts val="3242"/>
              </a:lnSpc>
            </a:pPr>
          </a:p>
          <a:p>
            <a:pPr>
              <a:lnSpc>
                <a:spcPts val="3242"/>
              </a:lnSpc>
            </a:pPr>
            <a:r>
              <a:rPr lang="en-US" sz="2947" spc="26">
                <a:solidFill>
                  <a:srgbClr val="FFFFFF"/>
                </a:solidFill>
                <a:latin typeface="Roboto Bold"/>
              </a:rPr>
              <a:t>The risk of accidents escalates markedly during </a:t>
            </a:r>
            <a:r>
              <a:rPr lang="en-US" sz="2947" spc="26">
                <a:solidFill>
                  <a:srgbClr val="FFDE59"/>
                </a:solidFill>
                <a:latin typeface="Roboto Bold"/>
              </a:rPr>
              <a:t>freezing rain when traffic controls are not in place</a:t>
            </a:r>
            <a:r>
              <a:rPr lang="en-US" sz="2947" spc="26">
                <a:solidFill>
                  <a:srgbClr val="FFFFFF"/>
                </a:solidFill>
                <a:latin typeface="Roboto Bold"/>
              </a:rPr>
              <a:t>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925" r="0" b="-15074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0979230" cy="10287000"/>
            <a:chOff x="0" y="0"/>
            <a:chExt cx="289164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16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1649">
                  <a:moveTo>
                    <a:pt x="0" y="0"/>
                  </a:moveTo>
                  <a:lnTo>
                    <a:pt x="2891649" y="0"/>
                  </a:lnTo>
                  <a:lnTo>
                    <a:pt x="28916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891649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808672">
            <a:off x="10970509" y="-304841"/>
            <a:ext cx="1668239" cy="111633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AutoShape 7" id="7"/>
          <p:cNvSpPr/>
          <p:nvPr/>
        </p:nvSpPr>
        <p:spPr>
          <a:xfrm rot="0">
            <a:off x="7732155" y="3676650"/>
            <a:ext cx="1668239" cy="111633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587733" y="3114814"/>
            <a:ext cx="7782830" cy="476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769116" y="2981464"/>
            <a:ext cx="3868515" cy="2730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9"/>
              </a:lnSpc>
            </a:pPr>
            <a:r>
              <a:rPr lang="en-US" sz="7821" spc="250">
                <a:solidFill>
                  <a:srgbClr val="FFFFFF"/>
                </a:solidFill>
                <a:latin typeface="Barlow Semi-Bold"/>
              </a:rPr>
              <a:t>Internal </a:t>
            </a:r>
          </a:p>
          <a:p>
            <a:pPr algn="ctr">
              <a:lnSpc>
                <a:spcPts val="10949"/>
              </a:lnSpc>
              <a:spcBef>
                <a:spcPct val="0"/>
              </a:spcBef>
            </a:pPr>
            <a:r>
              <a:rPr lang="en-US" sz="7821" spc="250">
                <a:solidFill>
                  <a:srgbClr val="FFFFFF"/>
                </a:solidFill>
                <a:latin typeface="Barlow Semi-Bold"/>
              </a:rPr>
              <a:t>Factors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748327" y="4313415"/>
            <a:ext cx="1668239" cy="11163300"/>
          </a:xfrm>
          <a:prstGeom prst="rect">
            <a:avLst/>
          </a:prstGeom>
          <a:solidFill>
            <a:srgbClr val="8A7D63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397454" y="1032263"/>
            <a:ext cx="12019111" cy="651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8"/>
              </a:lnSpc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The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driver's seat 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is the most common position for both non-fatal injuries and fatalities in accidents. </a:t>
            </a:r>
          </a:p>
          <a:p>
            <a:pPr>
              <a:lnSpc>
                <a:spcPts val="3698"/>
              </a:lnSpc>
            </a:pPr>
          </a:p>
          <a:p>
            <a:pPr>
              <a:lnSpc>
                <a:spcPts val="3698"/>
              </a:lnSpc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The unsafe positions, with the highest numbers of fatalities, are the 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driver’s,  front row and second-row right position and passengers in motorcycle.</a:t>
            </a:r>
          </a:p>
          <a:p>
            <a:pPr>
              <a:lnSpc>
                <a:spcPts val="3698"/>
              </a:lnSpc>
            </a:pPr>
          </a:p>
          <a:p>
            <a:pPr>
              <a:lnSpc>
                <a:spcPts val="3698"/>
              </a:lnSpc>
            </a:pPr>
          </a:p>
          <a:p>
            <a:pPr>
              <a:lnSpc>
                <a:spcPts val="3698"/>
              </a:lnSpc>
            </a:pPr>
            <a:r>
              <a:rPr lang="en-US" sz="2641" spc="84">
                <a:solidFill>
                  <a:srgbClr val="FFDE59"/>
                </a:solidFill>
                <a:latin typeface="Barlow Bold"/>
              </a:rPr>
              <a:t>Most of the accidents are due to the Light Duty Vehicles and the involvement of these vehicles in accidents are decreasing over the years,</a:t>
            </a:r>
          </a:p>
          <a:p>
            <a:pPr>
              <a:lnSpc>
                <a:spcPts val="3698"/>
              </a:lnSpc>
            </a:pPr>
          </a:p>
          <a:p>
            <a:pPr>
              <a:lnSpc>
                <a:spcPts val="3698"/>
              </a:lnSpc>
            </a:pPr>
            <a:r>
              <a:rPr lang="en-US" sz="2641" spc="84">
                <a:solidFill>
                  <a:srgbClr val="FFFFFF"/>
                </a:solidFill>
                <a:latin typeface="Barlow Bold"/>
              </a:rPr>
              <a:t>The vehicle model years</a:t>
            </a:r>
            <a:r>
              <a:rPr lang="en-US" sz="2641" spc="84">
                <a:solidFill>
                  <a:srgbClr val="FFDE59"/>
                </a:solidFill>
                <a:latin typeface="Barlow Bold"/>
              </a:rPr>
              <a:t> 2000-2003</a:t>
            </a:r>
            <a:r>
              <a:rPr lang="en-US" sz="2641" spc="84">
                <a:solidFill>
                  <a:srgbClr val="FFFFFF"/>
                </a:solidFill>
                <a:latin typeface="Barlow Bold"/>
              </a:rPr>
              <a:t> had the highest number of accidents compared to other years in the past decade.</a:t>
            </a:r>
          </a:p>
          <a:p>
            <a:pPr>
              <a:lnSpc>
                <a:spcPts val="3698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296" r="0" b="-292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960041"/>
            <a:ext cx="18288000" cy="1456424"/>
            <a:chOff x="0" y="0"/>
            <a:chExt cx="4816593" cy="3835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83585"/>
            </a:xfrm>
            <a:custGeom>
              <a:avLst/>
              <a:gdLst/>
              <a:ahLst/>
              <a:cxnLst/>
              <a:rect r="r" b="b" t="t" l="l"/>
              <a:pathLst>
                <a:path h="38358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585"/>
                  </a:lnTo>
                  <a:lnTo>
                    <a:pt x="0" y="383585"/>
                  </a:lnTo>
                  <a:close/>
                </a:path>
              </a:pathLst>
            </a:custGeom>
            <a:solidFill>
              <a:srgbClr val="8A7D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4816593" cy="45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4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03831" y="307969"/>
            <a:ext cx="17280339" cy="720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</a:pPr>
            <a:r>
              <a:rPr lang="en-US" sz="5000" spc="45">
                <a:solidFill>
                  <a:srgbClr val="FFDE59"/>
                </a:solidFill>
                <a:latin typeface="Roboto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35711"/>
            <a:ext cx="664044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3831" y="1656986"/>
            <a:ext cx="16303823" cy="727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4"/>
              </a:lnSpc>
            </a:pPr>
            <a:r>
              <a:rPr lang="en-US" sz="2583">
                <a:solidFill>
                  <a:srgbClr val="FFDE59"/>
                </a:solidFill>
                <a:latin typeface="Roboto Bold"/>
              </a:rPr>
              <a:t>T</a:t>
            </a:r>
            <a:r>
              <a:rPr lang="en-US" sz="2583">
                <a:solidFill>
                  <a:srgbClr val="FFDE59"/>
                </a:solidFill>
                <a:latin typeface="Roboto Bold"/>
              </a:rPr>
              <a:t>raffic Control Setup:</a:t>
            </a: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FFFF"/>
                </a:solidFill>
                <a:latin typeface="Roboto Bold"/>
              </a:rPr>
              <a:t>Implement traffic controls at key risk spots like non-intersections, curved roads,intersections with parking.</a:t>
            </a:r>
          </a:p>
          <a:p>
            <a:pPr>
              <a:lnSpc>
                <a:spcPts val="3874"/>
              </a:lnSpc>
            </a:pP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DE59"/>
                </a:solidFill>
                <a:latin typeface="Roboto Bold"/>
              </a:rPr>
              <a:t> For Healthcare Strategy:</a:t>
            </a: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FFFF"/>
                </a:solidFill>
                <a:latin typeface="Roboto Bold"/>
              </a:rPr>
              <a:t>Run campaigns for risk periods and advise healthcare to strategize for peak times.</a:t>
            </a:r>
          </a:p>
          <a:p>
            <a:pPr>
              <a:lnSpc>
                <a:spcPts val="3874"/>
              </a:lnSpc>
            </a:pP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DE59"/>
                </a:solidFill>
                <a:latin typeface="Roboto Bold"/>
              </a:rPr>
              <a:t>For Polic</a:t>
            </a:r>
            <a:r>
              <a:rPr lang="en-US" sz="2583">
                <a:solidFill>
                  <a:srgbClr val="FFDE59"/>
                </a:solidFill>
                <a:latin typeface="Roboto Bold"/>
              </a:rPr>
              <a:t>e: Seasonal Hazard Education:</a:t>
            </a: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FFFF"/>
                </a:solidFill>
                <a:latin typeface="Roboto Bold"/>
              </a:rPr>
              <a:t>Boost education on driving risks during high-accident months.</a:t>
            </a:r>
          </a:p>
          <a:p>
            <a:pPr>
              <a:lnSpc>
                <a:spcPts val="3874"/>
              </a:lnSpc>
            </a:pP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DE59"/>
                </a:solidFill>
                <a:latin typeface="Roboto Bold"/>
              </a:rPr>
              <a:t>Road Authorities:</a:t>
            </a: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FFFF"/>
                </a:solidFill>
                <a:latin typeface="Roboto Bold"/>
              </a:rPr>
              <a:t>Work with authorities to fix road issues and enhance traffic management.</a:t>
            </a:r>
          </a:p>
          <a:p>
            <a:pPr>
              <a:lnSpc>
                <a:spcPts val="3874"/>
              </a:lnSpc>
            </a:pP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DE59"/>
                </a:solidFill>
                <a:latin typeface="Roboto Bold"/>
              </a:rPr>
              <a:t>For Users - seat Safety Instruction:</a:t>
            </a:r>
          </a:p>
          <a:p>
            <a:pPr>
              <a:lnSpc>
                <a:spcPts val="3874"/>
              </a:lnSpc>
            </a:pPr>
            <a:r>
              <a:rPr lang="en-US" sz="2583">
                <a:solidFill>
                  <a:srgbClr val="FFFFFF"/>
                </a:solidFill>
                <a:latin typeface="Roboto Bold"/>
              </a:rPr>
              <a:t>Educate on optimal seat positioning and seat belt use, focusing on drivers and front-row passengers.</a:t>
            </a:r>
          </a:p>
          <a:p>
            <a:pPr>
              <a:lnSpc>
                <a:spcPts val="3874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DAF2D6sZ1qo</dc:identifier>
  <dcterms:modified xsi:type="dcterms:W3CDTF">2011-08-01T06:04:30Z</dcterms:modified>
  <cp:revision>1</cp:revision>
  <dc:title>Group 1 Final PPT</dc:title>
</cp:coreProperties>
</file>